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5143500" cx="9144000"/>
  <p:notesSz cx="6858000" cy="9144000"/>
  <p:embeddedFontLst>
    <p:embeddedFont>
      <p:font typeface="Roboto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84B3385-F513-4B52-A67D-2371B450D756}">
  <a:tblStyle styleId="{D84B3385-F513-4B52-A67D-2371B450D75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Roboto-bold.fntdata"/><Relationship Id="rId21" Type="http://schemas.openxmlformats.org/officeDocument/2006/relationships/slide" Target="slides/slide15.xml"/><Relationship Id="rId43" Type="http://schemas.openxmlformats.org/officeDocument/2006/relationships/font" Target="fonts/Roboto-regular.fntdata"/><Relationship Id="rId24" Type="http://schemas.openxmlformats.org/officeDocument/2006/relationships/slide" Target="slides/slide18.xml"/><Relationship Id="rId46" Type="http://schemas.openxmlformats.org/officeDocument/2006/relationships/font" Target="fonts/Roboto-boldItalic.fntdata"/><Relationship Id="rId23" Type="http://schemas.openxmlformats.org/officeDocument/2006/relationships/slide" Target="slides/slide17.xml"/><Relationship Id="rId45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73a04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73a0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8995bf5f7_0_8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8995bf5f7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1c63e364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1c63e364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1c63e3646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1c63e364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1cbff0f4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1cbff0f4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5 minutos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1cbff0f4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1cbff0f4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8995bf5f7_0_9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8995bf5f7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1cbff0f49_0_1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1cbff0f49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85bc8fe10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85bc8fe1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10 minutos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85bc8fe10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85bc8fe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97cb86391_1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97cb8639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1cbff0f4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1cbff0f4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1cbff0f49_0_31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1cbff0f49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1cbff0f49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1cbff0f49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1cbff0f49_0_20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1cbff0f49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1cbff0f49_0_24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1cbff0f49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1cbff0f49_0_2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1cbff0f49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1cbff0f49_0_2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41cbff0f49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41cbff0f49_0_28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41cbff0f49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25 minutos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1cbff0f49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1cbff0f49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6ba5ed9a49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6ba5ed9a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6ba5ed9a49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6ba5ed9a4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6ba5ed9a49_0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6ba5ed9a4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8995bf5f7_0_1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8995bf5f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6ba5ed9a49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6ba5ed9a4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786b6d26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4786b6d26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8995bf5f7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8995bf5f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58995bf5f7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58995bf5f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8995bf5f7_0_7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8995bf5f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41cbff0f49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41cbff0f49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35 minutos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41cbff0f49_0_36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41cbff0f49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8995bf5f7_0_5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8995bf5f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41cbff0f49_0_4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41cbff0f49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1cbff0f49_0_40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41cbff0f49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71937faf27019af9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71937faf27019af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41cbff0f49_0_26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41cbff0f49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330800"/>
            <a:ext cx="9144000" cy="381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318988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325100"/>
            <a:ext cx="9144000" cy="38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3277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310396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30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hyperlink" Target="https://peter.bourgon.org/blog/2017/02/21/metrics-tracing-and-logging.html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Relationship Id="rId8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724573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Site Reliability Engineering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694428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/>
              <a:t>Decisões de software com métricas de performance e resiliência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390525" y="3551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/>
              <a:t>Guilherme Vierno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924" y="3964477"/>
            <a:ext cx="1307250" cy="47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about:me</a:t>
            </a:r>
            <a:endParaRPr/>
          </a:p>
        </p:txBody>
      </p:sp>
      <p:sp>
        <p:nvSpPr>
          <p:cNvPr id="76" name="Google Shape;76;p14"/>
          <p:cNvSpPr txBox="1"/>
          <p:nvPr/>
        </p:nvSpPr>
        <p:spPr>
          <a:xfrm>
            <a:off x="471900" y="17898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Engenheiro de Software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Plataformas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sz="18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Bacharel em Física</a:t>
            </a:r>
            <a:endParaRPr sz="18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0401" y="2303225"/>
            <a:ext cx="1164500" cy="11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9175" y="1551950"/>
            <a:ext cx="1467750" cy="146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3795" y="2904522"/>
            <a:ext cx="1164500" cy="26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1517" y="3306637"/>
            <a:ext cx="983052" cy="13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4550" y="3799850"/>
            <a:ext cx="1256200" cy="125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265500" y="1181046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/>
              <a:t>SRE</a:t>
            </a:r>
            <a:endParaRPr sz="6000"/>
          </a:p>
        </p:txBody>
      </p:sp>
      <p:sp>
        <p:nvSpPr>
          <p:cNvPr id="87" name="Google Shape;87;p15"/>
          <p:cNvSpPr txBox="1"/>
          <p:nvPr>
            <p:ph idx="1" type="subTitle"/>
          </p:nvPr>
        </p:nvSpPr>
        <p:spPr>
          <a:xfrm>
            <a:off x="265500" y="2727338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Site Reliability Engineering</a:t>
            </a:r>
            <a:endParaRPr/>
          </a:p>
        </p:txBody>
      </p:sp>
      <p:sp>
        <p:nvSpPr>
          <p:cNvPr id="88" name="Google Shape;88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"</a:t>
            </a:r>
            <a:r>
              <a:rPr lang="pt-BR"/>
              <a:t>Fundamentally, it’s what happens when you ask a software engineer to design an operations function."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Ben Treynor - Google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Site Reliability Engineering</a:t>
            </a:r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599" y="1780311"/>
            <a:ext cx="2536224" cy="333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8674" y="1780319"/>
            <a:ext cx="2536226" cy="333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9050" y="1849537"/>
            <a:ext cx="4061725" cy="257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490250" y="488250"/>
            <a:ext cx="7206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/>
              <a:t>Qual é o segredo de</a:t>
            </a:r>
            <a:r>
              <a:rPr lang="pt-BR" sz="4800"/>
              <a:t> sistemas de alta disponibilidade?</a:t>
            </a:r>
            <a:endParaRPr sz="4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Parte 1</a:t>
            </a:r>
            <a:endParaRPr/>
          </a:p>
        </p:txBody>
      </p:sp>
      <p:sp>
        <p:nvSpPr>
          <p:cNvPr id="107" name="Google Shape;107;p18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Definindo o que é disponibilidade</a:t>
            </a:r>
            <a:endParaRPr/>
          </a:p>
        </p:txBody>
      </p:sp>
      <p:sp>
        <p:nvSpPr>
          <p:cNvPr id="108" name="Google Shape;108;p18"/>
          <p:cNvSpPr txBox="1"/>
          <p:nvPr>
            <p:ph idx="2" type="body"/>
          </p:nvPr>
        </p:nvSpPr>
        <p:spPr>
          <a:xfrm>
            <a:off x="4939500" y="8766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t-BR"/>
              <a:t>Os </a:t>
            </a:r>
            <a:r>
              <a:rPr b="1" lang="pt-BR"/>
              <a:t>desenvolvedores</a:t>
            </a:r>
            <a:r>
              <a:rPr lang="pt-BR"/>
              <a:t>, pessoal de </a:t>
            </a:r>
            <a:r>
              <a:rPr b="1" lang="pt-BR"/>
              <a:t>operação</a:t>
            </a:r>
            <a:r>
              <a:rPr lang="pt-BR"/>
              <a:t> e de </a:t>
            </a:r>
            <a:r>
              <a:rPr b="1" lang="pt-BR"/>
              <a:t>produto</a:t>
            </a:r>
            <a:r>
              <a:rPr lang="pt-BR"/>
              <a:t> devem definir o </a:t>
            </a:r>
            <a:r>
              <a:rPr lang="pt-BR"/>
              <a:t>que significa para o produto estar disponível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-12" y="1455163"/>
            <a:ext cx="3819900" cy="27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pt-BR" sz="3000"/>
              <a:t>disponibilidade =</a:t>
            </a:r>
            <a:endParaRPr b="1" i="1" sz="3000"/>
          </a:p>
        </p:txBody>
      </p:sp>
      <p:sp>
        <p:nvSpPr>
          <p:cNvPr id="114" name="Google Shape;114;p19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Nível de disponibilidade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875972" y="1455188"/>
            <a:ext cx="4402200" cy="27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3000"/>
              <a:t>transações com sucesso</a:t>
            </a:r>
            <a:endParaRPr b="1" i="1" sz="3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i="1" lang="pt-BR" sz="3000"/>
              <a:t>total de transações</a:t>
            </a:r>
            <a:endParaRPr b="1" i="1" sz="3000"/>
          </a:p>
        </p:txBody>
      </p:sp>
      <p:cxnSp>
        <p:nvCxnSpPr>
          <p:cNvPr id="116" name="Google Shape;116;p19"/>
          <p:cNvCxnSpPr/>
          <p:nvPr/>
        </p:nvCxnSpPr>
        <p:spPr>
          <a:xfrm>
            <a:off x="3870507" y="2709438"/>
            <a:ext cx="4426500" cy="0"/>
          </a:xfrm>
          <a:prstGeom prst="straightConnector1">
            <a:avLst/>
          </a:prstGeom>
          <a:noFill/>
          <a:ln cap="flat" cmpd="sng" w="38100">
            <a:solidFill>
              <a:srgbClr val="73737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460950" y="3790478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t-BR"/>
              <a:t>O que é uma </a:t>
            </a:r>
            <a:r>
              <a:rPr b="1" lang="pt-BR"/>
              <a:t>transação</a:t>
            </a:r>
            <a:r>
              <a:rPr lang="pt-BR"/>
              <a:t> e </a:t>
            </a:r>
            <a:r>
              <a:rPr b="1" lang="pt-BR"/>
              <a:t>sucesso</a:t>
            </a:r>
            <a:r>
              <a:rPr lang="pt-BR"/>
              <a:t> vão depender do que é o seu produto e seu cliente (% de clientes satisfeitos)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-12" y="1455163"/>
            <a:ext cx="3819900" cy="27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pt-BR" sz="3000"/>
              <a:t>disponibilidade(t) =</a:t>
            </a:r>
            <a:endParaRPr b="1" i="1" sz="3000"/>
          </a:p>
        </p:txBody>
      </p:sp>
      <p:sp>
        <p:nvSpPr>
          <p:cNvPr id="123" name="Google Shape;123;p20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</a:t>
            </a:r>
            <a:r>
              <a:rPr lang="pt-BR"/>
              <a:t>isponibilidade x tempo</a:t>
            </a:r>
            <a:endParaRPr/>
          </a:p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3875972" y="1455188"/>
            <a:ext cx="4402200" cy="27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3000"/>
              <a:t>tempo</a:t>
            </a:r>
            <a:r>
              <a:rPr b="1" i="1" lang="pt-BR" sz="3000"/>
              <a:t> em sucesso</a:t>
            </a:r>
            <a:endParaRPr b="1" i="1" sz="3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i="1" lang="pt-BR" sz="3000"/>
              <a:t>tempo total</a:t>
            </a:r>
            <a:endParaRPr b="1" i="1" sz="3000"/>
          </a:p>
        </p:txBody>
      </p:sp>
      <p:cxnSp>
        <p:nvCxnSpPr>
          <p:cNvPr id="125" name="Google Shape;125;p20"/>
          <p:cNvCxnSpPr/>
          <p:nvPr/>
        </p:nvCxnSpPr>
        <p:spPr>
          <a:xfrm>
            <a:off x="3870507" y="2709438"/>
            <a:ext cx="4426500" cy="0"/>
          </a:xfrm>
          <a:prstGeom prst="straightConnector1">
            <a:avLst/>
          </a:prstGeom>
          <a:noFill/>
          <a:ln cap="flat" cmpd="sng" w="38100">
            <a:solidFill>
              <a:srgbClr val="73737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460950" y="3790478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t-BR"/>
              <a:t>Podemos definir o </a:t>
            </a:r>
            <a:r>
              <a:rPr b="1" lang="pt-BR"/>
              <a:t>uptime</a:t>
            </a:r>
            <a:r>
              <a:rPr lang="pt-BR"/>
              <a:t> da aplicação desta maneira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Medindo </a:t>
            </a:r>
            <a:r>
              <a:rPr lang="pt-BR"/>
              <a:t>disponibilidade</a:t>
            </a:r>
            <a:r>
              <a:rPr lang="pt-BR"/>
              <a:t> - SLIs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Service Level </a:t>
            </a:r>
            <a:r>
              <a:rPr b="1" lang="pt-BR"/>
              <a:t>Indicators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t-BR"/>
              <a:t>Medida quantitativa</a:t>
            </a:r>
            <a:r>
              <a:rPr lang="pt-BR"/>
              <a:t> que representa um aspecto da disponibilidade do sistema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Exemplo:</a:t>
            </a:r>
            <a:r>
              <a:rPr i="1" lang="pt-BR"/>
              <a:t> </a:t>
            </a:r>
            <a:r>
              <a:rPr b="1" i="1" lang="pt-BR"/>
              <a:t>percentil 99</a:t>
            </a:r>
            <a:r>
              <a:rPr i="1" lang="pt-BR"/>
              <a:t> do tempo de resposta </a:t>
            </a:r>
            <a:r>
              <a:rPr b="1" i="1" lang="pt-BR"/>
              <a:t>menor que 500ms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❗️❗️❗️</a:t>
            </a:r>
            <a:r>
              <a:rPr lang="pt-BR"/>
              <a:t>Cuidado ao usar médias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Service Level </a:t>
            </a:r>
            <a:r>
              <a:rPr b="1" lang="pt-BR"/>
              <a:t>Objectives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Diz</a:t>
            </a:r>
            <a:r>
              <a:rPr lang="pt-BR"/>
              <a:t> quão resiliente um serviço deve ser em um </a:t>
            </a:r>
            <a:r>
              <a:rPr b="1" lang="pt-BR"/>
              <a:t>determinado período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Elaborados em conjunto com POs, PMs, devs… e carimbados pelos gestores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Exemplo: </a:t>
            </a:r>
            <a:r>
              <a:rPr i="1" lang="pt-BR"/>
              <a:t>percentil 99 da aplicação deve ser menor que 500ms </a:t>
            </a:r>
            <a:r>
              <a:rPr b="1" i="1" lang="pt-BR"/>
              <a:t>99.9% do Q</a:t>
            </a:r>
            <a:endParaRPr b="1"/>
          </a:p>
        </p:txBody>
      </p:sp>
      <p:sp>
        <p:nvSpPr>
          <p:cNvPr id="138" name="Google Shape;138;p22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Traçando </a:t>
            </a:r>
            <a:r>
              <a:rPr lang="pt-BR"/>
              <a:t>metas</a:t>
            </a:r>
            <a:r>
              <a:rPr lang="pt-BR"/>
              <a:t> - SLOs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Acordos de nível de serviço - SLAs</a:t>
            </a:r>
            <a:endParaRPr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Acordos &lt;comerciais&gt; estabelecidos entre cliente e fornecedor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Deve ser </a:t>
            </a:r>
            <a:r>
              <a:rPr b="1" lang="pt-BR"/>
              <a:t>mais relaxado</a:t>
            </a:r>
            <a:r>
              <a:rPr lang="pt-BR"/>
              <a:t> que os SLOs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Descreve consequências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Exemplo: </a:t>
            </a:r>
            <a:r>
              <a:rPr i="1" lang="pt-BR"/>
              <a:t>Se a taxa de erro for maior que 1% em um mês, os clientes ganharão créditos na plataforma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SLIs, SLOs, SLAs</a:t>
            </a:r>
            <a:endParaRPr/>
          </a:p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471900" y="1919075"/>
            <a:ext cx="25254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/>
              <a:t>SLIs</a:t>
            </a:r>
            <a:endParaRPr b="1" sz="2400"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SREs + Devs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POs</a:t>
            </a:r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3309300" y="1919075"/>
            <a:ext cx="25254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/>
              <a:t>SLOs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POs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SREs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6168600" y="1919075"/>
            <a:ext cx="25254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/>
              <a:t>SLAs</a:t>
            </a:r>
            <a:endParaRPr b="1" sz="2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Vendas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Clientes</a:t>
            </a:r>
            <a:endParaRPr/>
          </a:p>
        </p:txBody>
      </p:sp>
      <p:pic>
        <p:nvPicPr>
          <p:cNvPr id="153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1395" y="3884120"/>
            <a:ext cx="1183100" cy="9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4875" y="3920852"/>
            <a:ext cx="1892850" cy="85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2275" y="3884125"/>
            <a:ext cx="944675" cy="9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Disponibilidade</a:t>
            </a:r>
            <a:endParaRPr/>
          </a:p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É a feature mais importante do seu produto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A disponibilidade deve ser definida pelo ponto de vista do cliente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99.9% - Well-engineered software - $$</a:t>
            </a:r>
            <a:br>
              <a:rPr lang="pt-BR"/>
            </a:br>
            <a:r>
              <a:rPr lang="pt-BR"/>
              <a:t>99.99% - Well-engineered operations - $$$</a:t>
            </a:r>
            <a:br>
              <a:rPr lang="pt-BR"/>
            </a:br>
            <a:r>
              <a:rPr lang="pt-BR"/>
              <a:t>99.999% - Well-engineered business - $$$$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Parte</a:t>
            </a:r>
            <a:r>
              <a:rPr lang="pt-BR"/>
              <a:t> 2</a:t>
            </a:r>
            <a:endParaRPr/>
          </a:p>
        </p:txBody>
      </p:sp>
      <p:sp>
        <p:nvSpPr>
          <p:cNvPr id="167" name="Google Shape;167;p26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Monitorando sistemas distribuídos</a:t>
            </a:r>
            <a:endParaRPr sz="2000"/>
          </a:p>
        </p:txBody>
      </p:sp>
      <p:sp>
        <p:nvSpPr>
          <p:cNvPr id="168" name="Google Shape;168;p26"/>
          <p:cNvSpPr txBox="1"/>
          <p:nvPr>
            <p:ph idx="2" type="body"/>
          </p:nvPr>
        </p:nvSpPr>
        <p:spPr>
          <a:xfrm>
            <a:off x="4939500" y="8766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750" y="1848622"/>
            <a:ext cx="4204502" cy="209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The Four Golden Signals</a:t>
            </a:r>
            <a:endParaRPr/>
          </a:p>
        </p:txBody>
      </p:sp>
      <p:sp>
        <p:nvSpPr>
          <p:cNvPr id="175" name="Google Shape;175;p27"/>
          <p:cNvSpPr/>
          <p:nvPr/>
        </p:nvSpPr>
        <p:spPr>
          <a:xfrm>
            <a:off x="2711550" y="1648850"/>
            <a:ext cx="3742800" cy="3082200"/>
          </a:xfrm>
          <a:prstGeom prst="triangle">
            <a:avLst>
              <a:gd fmla="val 50000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6" name="Google Shape;176;p27"/>
          <p:cNvCxnSpPr/>
          <p:nvPr/>
        </p:nvCxnSpPr>
        <p:spPr>
          <a:xfrm>
            <a:off x="3230275" y="3878150"/>
            <a:ext cx="271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27"/>
          <p:cNvCxnSpPr>
            <a:stCxn id="175" idx="1"/>
            <a:endCxn id="175" idx="5"/>
          </p:cNvCxnSpPr>
          <p:nvPr/>
        </p:nvCxnSpPr>
        <p:spPr>
          <a:xfrm>
            <a:off x="3647250" y="3189950"/>
            <a:ext cx="187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7"/>
          <p:cNvCxnSpPr/>
          <p:nvPr/>
        </p:nvCxnSpPr>
        <p:spPr>
          <a:xfrm>
            <a:off x="4118350" y="242375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7"/>
          <p:cNvSpPr txBox="1"/>
          <p:nvPr/>
        </p:nvSpPr>
        <p:spPr>
          <a:xfrm>
            <a:off x="3628000" y="4070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Tráfego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6896075" y="3973350"/>
            <a:ext cx="11058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515154"/>
                </a:solidFill>
                <a:latin typeface="Roboto"/>
                <a:ea typeface="Roboto"/>
                <a:cs typeface="Roboto"/>
                <a:sym typeface="Roboto"/>
              </a:rPr>
              <a:t>req/s</a:t>
            </a:r>
            <a:endParaRPr sz="3000">
              <a:solidFill>
                <a:srgbClr val="5151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The Four Golden Signals</a:t>
            </a:r>
            <a:endParaRPr/>
          </a:p>
        </p:txBody>
      </p:sp>
      <p:sp>
        <p:nvSpPr>
          <p:cNvPr id="186" name="Google Shape;186;p28"/>
          <p:cNvSpPr/>
          <p:nvPr/>
        </p:nvSpPr>
        <p:spPr>
          <a:xfrm>
            <a:off x="2711550" y="1648850"/>
            <a:ext cx="3742800" cy="3082200"/>
          </a:xfrm>
          <a:prstGeom prst="triangle">
            <a:avLst>
              <a:gd fmla="val 50000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7" name="Google Shape;187;p28"/>
          <p:cNvCxnSpPr/>
          <p:nvPr/>
        </p:nvCxnSpPr>
        <p:spPr>
          <a:xfrm>
            <a:off x="3230275" y="3878150"/>
            <a:ext cx="271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28"/>
          <p:cNvCxnSpPr>
            <a:stCxn id="186" idx="1"/>
            <a:endCxn id="186" idx="5"/>
          </p:cNvCxnSpPr>
          <p:nvPr/>
        </p:nvCxnSpPr>
        <p:spPr>
          <a:xfrm>
            <a:off x="3647250" y="3189950"/>
            <a:ext cx="187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8"/>
          <p:cNvCxnSpPr/>
          <p:nvPr/>
        </p:nvCxnSpPr>
        <p:spPr>
          <a:xfrm>
            <a:off x="4118350" y="242375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28"/>
          <p:cNvSpPr txBox="1"/>
          <p:nvPr/>
        </p:nvSpPr>
        <p:spPr>
          <a:xfrm>
            <a:off x="3628000" y="4070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Tráfego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3628000" y="3308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Erros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6174500" y="3211350"/>
            <a:ext cx="14205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515154"/>
                </a:solidFill>
                <a:latin typeface="Roboto"/>
                <a:ea typeface="Roboto"/>
                <a:cs typeface="Roboto"/>
                <a:sym typeface="Roboto"/>
              </a:rPr>
              <a:t>error %</a:t>
            </a:r>
            <a:endParaRPr sz="3000">
              <a:solidFill>
                <a:srgbClr val="5151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The Four Golden Signals</a:t>
            </a:r>
            <a:endParaRPr/>
          </a:p>
        </p:txBody>
      </p:sp>
      <p:sp>
        <p:nvSpPr>
          <p:cNvPr id="198" name="Google Shape;198;p29"/>
          <p:cNvSpPr/>
          <p:nvPr/>
        </p:nvSpPr>
        <p:spPr>
          <a:xfrm>
            <a:off x="2711550" y="1648850"/>
            <a:ext cx="3742800" cy="3082200"/>
          </a:xfrm>
          <a:prstGeom prst="triangle">
            <a:avLst>
              <a:gd fmla="val 50000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9" name="Google Shape;199;p29"/>
          <p:cNvCxnSpPr/>
          <p:nvPr/>
        </p:nvCxnSpPr>
        <p:spPr>
          <a:xfrm>
            <a:off x="3230275" y="3878150"/>
            <a:ext cx="271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9"/>
          <p:cNvCxnSpPr>
            <a:stCxn id="198" idx="1"/>
            <a:endCxn id="198" idx="5"/>
          </p:cNvCxnSpPr>
          <p:nvPr/>
        </p:nvCxnSpPr>
        <p:spPr>
          <a:xfrm>
            <a:off x="3647250" y="3189950"/>
            <a:ext cx="187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9"/>
          <p:cNvCxnSpPr/>
          <p:nvPr/>
        </p:nvCxnSpPr>
        <p:spPr>
          <a:xfrm>
            <a:off x="4118350" y="242375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" name="Google Shape;202;p29"/>
          <p:cNvSpPr txBox="1"/>
          <p:nvPr/>
        </p:nvSpPr>
        <p:spPr>
          <a:xfrm>
            <a:off x="3628000" y="4070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Tráfego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9"/>
          <p:cNvSpPr txBox="1"/>
          <p:nvPr/>
        </p:nvSpPr>
        <p:spPr>
          <a:xfrm>
            <a:off x="3628000" y="3308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Erros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9"/>
          <p:cNvSpPr txBox="1"/>
          <p:nvPr/>
        </p:nvSpPr>
        <p:spPr>
          <a:xfrm>
            <a:off x="3628000" y="2585596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Latência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29"/>
          <p:cNvSpPr txBox="1"/>
          <p:nvPr/>
        </p:nvSpPr>
        <p:spPr>
          <a:xfrm>
            <a:off x="5818800" y="2374550"/>
            <a:ext cx="2664300" cy="8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515154"/>
                </a:solidFill>
                <a:latin typeface="Roboto"/>
                <a:ea typeface="Roboto"/>
                <a:cs typeface="Roboto"/>
                <a:sym typeface="Roboto"/>
              </a:rPr>
              <a:t>p50, p90, p99 request time</a:t>
            </a:r>
            <a:endParaRPr sz="2400">
              <a:solidFill>
                <a:srgbClr val="5151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The Four Golden Signals</a:t>
            </a:r>
            <a:endParaRPr/>
          </a:p>
        </p:txBody>
      </p:sp>
      <p:sp>
        <p:nvSpPr>
          <p:cNvPr id="211" name="Google Shape;211;p30"/>
          <p:cNvSpPr/>
          <p:nvPr/>
        </p:nvSpPr>
        <p:spPr>
          <a:xfrm>
            <a:off x="2711550" y="1648850"/>
            <a:ext cx="3742800" cy="3082200"/>
          </a:xfrm>
          <a:prstGeom prst="triangle">
            <a:avLst>
              <a:gd fmla="val 50000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2" name="Google Shape;212;p30"/>
          <p:cNvCxnSpPr/>
          <p:nvPr/>
        </p:nvCxnSpPr>
        <p:spPr>
          <a:xfrm>
            <a:off x="3230275" y="3878150"/>
            <a:ext cx="271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30"/>
          <p:cNvCxnSpPr>
            <a:stCxn id="211" idx="1"/>
            <a:endCxn id="211" idx="5"/>
          </p:cNvCxnSpPr>
          <p:nvPr/>
        </p:nvCxnSpPr>
        <p:spPr>
          <a:xfrm>
            <a:off x="3647250" y="3189950"/>
            <a:ext cx="1871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30"/>
          <p:cNvCxnSpPr/>
          <p:nvPr/>
        </p:nvCxnSpPr>
        <p:spPr>
          <a:xfrm>
            <a:off x="4118350" y="242375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" name="Google Shape;215;p30"/>
          <p:cNvSpPr txBox="1"/>
          <p:nvPr/>
        </p:nvSpPr>
        <p:spPr>
          <a:xfrm>
            <a:off x="3628000" y="4070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Tráfego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3628000" y="3308400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Erros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30"/>
          <p:cNvSpPr txBox="1"/>
          <p:nvPr/>
        </p:nvSpPr>
        <p:spPr>
          <a:xfrm>
            <a:off x="3628000" y="2585596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Latência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30"/>
          <p:cNvSpPr txBox="1"/>
          <p:nvPr/>
        </p:nvSpPr>
        <p:spPr>
          <a:xfrm>
            <a:off x="3628000" y="1816538"/>
            <a:ext cx="19242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Saturação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6035725" y="1648850"/>
            <a:ext cx="17814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515154"/>
                </a:solidFill>
                <a:latin typeface="Roboto"/>
                <a:ea typeface="Roboto"/>
                <a:cs typeface="Roboto"/>
                <a:sym typeface="Roboto"/>
              </a:rPr>
              <a:t>usage</a:t>
            </a:r>
            <a:r>
              <a:rPr lang="pt-BR" sz="3000">
                <a:solidFill>
                  <a:srgbClr val="515154"/>
                </a:solidFill>
                <a:latin typeface="Roboto"/>
                <a:ea typeface="Roboto"/>
                <a:cs typeface="Roboto"/>
                <a:sym typeface="Roboto"/>
              </a:rPr>
              <a:t> %</a:t>
            </a:r>
            <a:endParaRPr sz="3000">
              <a:solidFill>
                <a:srgbClr val="5151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Coleta e exibição</a:t>
            </a:r>
            <a:endParaRPr/>
          </a:p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471900" y="176181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t-BR" sz="2400"/>
              <a:t>Service Mesh </a:t>
            </a:r>
            <a:r>
              <a:rPr lang="pt-BR" sz="2400"/>
              <a:t>&amp;</a:t>
            </a:r>
            <a:r>
              <a:rPr b="1" lang="pt-BR" sz="2400"/>
              <a:t> API gateways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t-BR" sz="2400"/>
              <a:t>APMs </a:t>
            </a:r>
            <a:r>
              <a:rPr lang="pt-BR" sz="2400"/>
              <a:t>&amp;</a:t>
            </a:r>
            <a:r>
              <a:rPr b="1" lang="pt-BR" sz="2400"/>
              <a:t> Libraries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t-BR" sz="2400"/>
              <a:t>Dashboards</a:t>
            </a:r>
            <a:r>
              <a:rPr b="1" lang="pt-BR" sz="2400"/>
              <a:t>:</a:t>
            </a:r>
            <a:endParaRPr b="1"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pt-BR" sz="1800"/>
              <a:t>Performance a longo prazo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pt-BR" sz="1800"/>
              <a:t>SLIs e saúde</a:t>
            </a:r>
            <a:r>
              <a:rPr lang="pt-BR" sz="1800"/>
              <a:t> instantânea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pt-BR" sz="1800"/>
              <a:t>Mapa de serviços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pt-BR" sz="1800"/>
              <a:t>Debug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pt-BR" sz="1800"/>
              <a:t>...</a:t>
            </a:r>
            <a:endParaRPr sz="1800"/>
          </a:p>
        </p:txBody>
      </p:sp>
      <p:pic>
        <p:nvPicPr>
          <p:cNvPr id="226" name="Google Shape;22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275" y="1345375"/>
            <a:ext cx="2804400" cy="9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9475" y="3525274"/>
            <a:ext cx="1503200" cy="150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1400" y="2489900"/>
            <a:ext cx="3321274" cy="8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Parte 3</a:t>
            </a:r>
            <a:endParaRPr/>
          </a:p>
        </p:txBody>
      </p:sp>
      <p:sp>
        <p:nvSpPr>
          <p:cNvPr id="234" name="Google Shape;234;p32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Error budgets na prática</a:t>
            </a:r>
            <a:endParaRPr sz="2000"/>
          </a:p>
        </p:txBody>
      </p:sp>
      <p:sp>
        <p:nvSpPr>
          <p:cNvPr id="235" name="Google Shape;235;p32"/>
          <p:cNvSpPr txBox="1"/>
          <p:nvPr>
            <p:ph idx="2" type="body"/>
          </p:nvPr>
        </p:nvSpPr>
        <p:spPr>
          <a:xfrm>
            <a:off x="4939500" y="8766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“Move fast and break things. Unless you are breaking stuff, you are not moving fast enough.”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Mark Zuckerberg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Error budgets</a:t>
            </a:r>
            <a:endParaRPr/>
          </a:p>
        </p:txBody>
      </p:sp>
      <p:sp>
        <p:nvSpPr>
          <p:cNvPr id="241" name="Google Shape;241;p3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Baseado na disponibilidade acordada entre SREs e a gestão:</a:t>
            </a:r>
            <a:br>
              <a:rPr lang="pt-BR"/>
            </a:br>
            <a:r>
              <a:rPr b="1" lang="pt-BR"/>
              <a:t>100% - disponibilidade_alvo </a:t>
            </a:r>
            <a:r>
              <a:rPr lang="pt-BR"/>
              <a:t>(SLO)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Sem orçamento == Sem push de novas features (freeze)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São definidos de acordo com os ciclos da empresa (ex.: quarter)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Error Budgets</a:t>
            </a:r>
            <a:endParaRPr/>
          </a:p>
        </p:txBody>
      </p:sp>
      <p:sp>
        <p:nvSpPr>
          <p:cNvPr id="247" name="Google Shape;247;p3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425" y="1470900"/>
            <a:ext cx="8782050" cy="367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Meu sistema ficou mal</a:t>
            </a:r>
            <a:r>
              <a:rPr lang="pt-BR"/>
              <a:t> das pernas...</a:t>
            </a:r>
            <a:endParaRPr/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725" y="1491300"/>
            <a:ext cx="8729552" cy="365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Mitigação e análise de causa raiz</a:t>
            </a:r>
            <a:endParaRPr/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460950" y="201910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Cultura de </a:t>
            </a:r>
            <a:r>
              <a:rPr b="1" lang="pt-BR" sz="2400"/>
              <a:t>post mortem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t-BR" sz="2400"/>
              <a:t>Cinco por quês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t-BR" sz="2400"/>
              <a:t>Dashboards</a:t>
            </a:r>
            <a:r>
              <a:rPr lang="pt-BR" sz="2400"/>
              <a:t> para fins</a:t>
            </a:r>
            <a:br>
              <a:rPr lang="pt-BR" sz="2400"/>
            </a:br>
            <a:r>
              <a:rPr lang="pt-BR" sz="2400"/>
              <a:t>específicos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/>
          </a:p>
        </p:txBody>
      </p:sp>
      <p:pic>
        <p:nvPicPr>
          <p:cNvPr id="262" name="Google Shape;2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881100"/>
            <a:ext cx="4933001" cy="2596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Três pilares da observabilidade</a:t>
            </a:r>
            <a:endParaRPr/>
          </a:p>
        </p:txBody>
      </p:sp>
      <p:pic>
        <p:nvPicPr>
          <p:cNvPr id="268" name="Google Shape;2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50" y="1409088"/>
            <a:ext cx="3617100" cy="36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11" y="2824787"/>
            <a:ext cx="2637186" cy="8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7952" y="4603625"/>
            <a:ext cx="858049" cy="42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9470" y="3592605"/>
            <a:ext cx="662700" cy="66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5288" y="1577494"/>
            <a:ext cx="2831624" cy="70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99600" y="3684325"/>
            <a:ext cx="2423001" cy="8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3225" y="2302062"/>
            <a:ext cx="539375" cy="53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 txBox="1"/>
          <p:nvPr/>
        </p:nvSpPr>
        <p:spPr>
          <a:xfrm>
            <a:off x="41593" y="4839209"/>
            <a:ext cx="4191300" cy="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latin typeface="Roboto"/>
                <a:ea typeface="Roboto"/>
                <a:cs typeface="Roboto"/>
                <a:sym typeface="Roboto"/>
              </a:rPr>
              <a:t>Imagem: </a:t>
            </a:r>
            <a:r>
              <a:rPr lang="pt-BR" sz="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https://peter.bourgon.org/blog/2017/02/21/metrics-tracing-and-logging.html</a:t>
            </a: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Cultura de Blameless Post Mortem</a:t>
            </a:r>
            <a:endParaRPr/>
          </a:p>
        </p:txBody>
      </p:sp>
      <p:sp>
        <p:nvSpPr>
          <p:cNvPr id="281" name="Google Shape;281;p38"/>
          <p:cNvSpPr txBox="1"/>
          <p:nvPr>
            <p:ph idx="1" type="body"/>
          </p:nvPr>
        </p:nvSpPr>
        <p:spPr>
          <a:xfrm>
            <a:off x="5073875" y="1919075"/>
            <a:ext cx="37725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Visíveis para toda a empresa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Sem culpados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"The cost of failure is education"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Aprendizado, não punição</a:t>
            </a:r>
            <a:endParaRPr/>
          </a:p>
        </p:txBody>
      </p:sp>
      <p:pic>
        <p:nvPicPr>
          <p:cNvPr id="282" name="Google Shape;2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600" y="1562463"/>
            <a:ext cx="4276327" cy="3423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Priorizando e atribuindo dono às ações</a:t>
            </a:r>
            <a:endParaRPr/>
          </a:p>
        </p:txBody>
      </p:sp>
      <p:pic>
        <p:nvPicPr>
          <p:cNvPr id="288" name="Google Shape;288;p39"/>
          <p:cNvPicPr preferRelativeResize="0"/>
          <p:nvPr/>
        </p:nvPicPr>
        <p:blipFill rotWithShape="1">
          <a:blip r:embed="rId3">
            <a:alphaModFix/>
          </a:blip>
          <a:srcRect b="21000" l="4798" r="0" t="5415"/>
          <a:stretch/>
        </p:blipFill>
        <p:spPr>
          <a:xfrm>
            <a:off x="471900" y="1815667"/>
            <a:ext cx="8222101" cy="4749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Sistema estável, usuário feliz</a:t>
            </a:r>
            <a:endParaRPr/>
          </a:p>
        </p:txBody>
      </p:sp>
      <p:sp>
        <p:nvSpPr>
          <p:cNvPr id="294" name="Google Shape;294;p4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95" name="Google Shape;29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9012" y="2180175"/>
            <a:ext cx="7085973" cy="29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Indicadores a longo prazo</a:t>
            </a:r>
            <a:endParaRPr/>
          </a:p>
        </p:txBody>
      </p:sp>
      <p:pic>
        <p:nvPicPr>
          <p:cNvPr id="301" name="Google Shape;3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803" y="1354509"/>
            <a:ext cx="9144000" cy="3895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Parte 4</a:t>
            </a:r>
            <a:endParaRPr/>
          </a:p>
        </p:txBody>
      </p:sp>
      <p:sp>
        <p:nvSpPr>
          <p:cNvPr id="307" name="Google Shape;307;p42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Alertas Inteligentes</a:t>
            </a:r>
            <a:endParaRPr sz="2000"/>
          </a:p>
        </p:txBody>
      </p:sp>
      <p:pic>
        <p:nvPicPr>
          <p:cNvPr id="308" name="Google Shape;30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8347" y="1683750"/>
            <a:ext cx="4185776" cy="17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Alerte</a:t>
            </a:r>
            <a:r>
              <a:rPr lang="pt-BR"/>
              <a:t> sintomas, não causas</a:t>
            </a:r>
            <a:endParaRPr/>
          </a:p>
        </p:txBody>
      </p:sp>
      <p:sp>
        <p:nvSpPr>
          <p:cNvPr id="314" name="Google Shape;314;p43"/>
          <p:cNvSpPr txBox="1"/>
          <p:nvPr>
            <p:ph idx="1" type="body"/>
          </p:nvPr>
        </p:nvSpPr>
        <p:spPr>
          <a:xfrm>
            <a:off x="460950" y="187330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Alertar sobre </a:t>
            </a:r>
            <a:r>
              <a:rPr b="1" lang="pt-BR"/>
              <a:t>comportamentos visíveis para os usuários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Uso de recursos devem estar cobertos por auto-scaling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Alertas demais geram uma péssima razão de sinal/ruído</a:t>
            </a:r>
            <a:endParaRPr/>
          </a:p>
        </p:txBody>
      </p:sp>
      <p:sp>
        <p:nvSpPr>
          <p:cNvPr id="315" name="Google Shape;315;p43"/>
          <p:cNvSpPr txBox="1"/>
          <p:nvPr/>
        </p:nvSpPr>
        <p:spPr>
          <a:xfrm>
            <a:off x="5966825" y="3728600"/>
            <a:ext cx="18687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CPU use too high!</a:t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6" name="Google Shape;316;p43"/>
          <p:cNvSpPr txBox="1"/>
          <p:nvPr/>
        </p:nvSpPr>
        <p:spPr>
          <a:xfrm>
            <a:off x="6371800" y="4024525"/>
            <a:ext cx="25461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Task queue 90% full</a:t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" name="Google Shape;317;p43"/>
          <p:cNvSpPr txBox="1"/>
          <p:nvPr/>
        </p:nvSpPr>
        <p:spPr>
          <a:xfrm>
            <a:off x="6900725" y="3441325"/>
            <a:ext cx="18687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Server worker died</a:t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" name="Google Shape;318;p43"/>
          <p:cNvSpPr txBox="1"/>
          <p:nvPr/>
        </p:nvSpPr>
        <p:spPr>
          <a:xfrm>
            <a:off x="5330825" y="4278700"/>
            <a:ext cx="12927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Kernel panic!</a:t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Alertando com Error Budget</a:t>
            </a:r>
            <a:endParaRPr/>
          </a:p>
        </p:txBody>
      </p:sp>
      <p:graphicFrame>
        <p:nvGraphicFramePr>
          <p:cNvPr id="324" name="Google Shape;324;p44"/>
          <p:cNvGraphicFramePr/>
          <p:nvPr/>
        </p:nvGraphicFramePr>
        <p:xfrm>
          <a:off x="471888" y="140152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{D84B3385-F513-4B52-A67D-2371B450D756}</a:tableStyleId>
              </a:tblPr>
              <a:tblGrid>
                <a:gridCol w="2603025"/>
                <a:gridCol w="2178500"/>
                <a:gridCol w="1847550"/>
                <a:gridCol w="1593025"/>
              </a:tblGrid>
              <a:tr h="111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b="1" lang="pt-BR" sz="1600">
                          <a:solidFill>
                            <a:srgbClr val="42424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Budget menstal consumid</a:t>
                      </a:r>
                      <a:r>
                        <a:rPr b="1" lang="pt-BR" sz="1600">
                          <a:solidFill>
                            <a:srgbClr val="42424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o</a:t>
                      </a:r>
                      <a:endParaRPr b="1" sz="1600">
                        <a:solidFill>
                          <a:srgbClr val="42424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1425" marL="91425">
                    <a:lnB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b="1" lang="pt-BR" sz="1600">
                          <a:solidFill>
                            <a:srgbClr val="42424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Janela de tempo</a:t>
                      </a:r>
                      <a:endParaRPr b="1" sz="1600">
                        <a:solidFill>
                          <a:srgbClr val="42424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1425" marL="91425">
                    <a:lnB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b="1" lang="pt-BR" sz="1600">
                          <a:solidFill>
                            <a:srgbClr val="42424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Taxa de consumo</a:t>
                      </a:r>
                      <a:endParaRPr b="1" sz="1600">
                        <a:solidFill>
                          <a:srgbClr val="42424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1425" marL="91425">
                    <a:lnB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b="1" lang="pt-BR" sz="1600">
                          <a:solidFill>
                            <a:srgbClr val="42424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Severidade</a:t>
                      </a:r>
                      <a:endParaRPr b="1" sz="1600">
                        <a:solidFill>
                          <a:srgbClr val="42424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1425" marL="91425">
                    <a:lnB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7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2%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>
                    <a:lnT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 hora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>
                    <a:lnT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14.4x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>
                    <a:lnT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Crítico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>
                    <a:lnT cap="flat" cmpd="sng" w="9525">
                      <a:solidFill>
                        <a:srgbClr val="E4E4E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807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5%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6 horas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6x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Crítico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</a:tr>
              <a:tr h="807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10%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 dias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1x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None/>
                      </a:pPr>
                      <a:r>
                        <a:rPr lang="pt-BR" sz="1600">
                          <a:solidFill>
                            <a:srgbClr val="51515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Warning</a:t>
                      </a:r>
                      <a:endParaRPr sz="1600">
                        <a:solidFill>
                          <a:srgbClr val="51515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0" marB="190500" marR="95250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5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Alertando com Error Budget</a:t>
            </a:r>
            <a:endParaRPr/>
          </a:p>
        </p:txBody>
      </p:sp>
      <p:pic>
        <p:nvPicPr>
          <p:cNvPr id="330" name="Google Shape;3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350" y="1491953"/>
            <a:ext cx="7527211" cy="348502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5"/>
          <p:cNvSpPr txBox="1"/>
          <p:nvPr/>
        </p:nvSpPr>
        <p:spPr>
          <a:xfrm>
            <a:off x="1156350" y="4495925"/>
            <a:ext cx="1822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Budget: 0.1%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6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Alertando com Error Budget</a:t>
            </a:r>
            <a:endParaRPr/>
          </a:p>
        </p:txBody>
      </p:sp>
      <p:sp>
        <p:nvSpPr>
          <p:cNvPr id="337" name="Google Shape;337;p46"/>
          <p:cNvSpPr txBox="1"/>
          <p:nvPr>
            <p:ph idx="1" type="body"/>
          </p:nvPr>
        </p:nvSpPr>
        <p:spPr>
          <a:xfrm>
            <a:off x="471900" y="17525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8" name="Google Shape;33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763" y="1752575"/>
            <a:ext cx="7862476" cy="31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7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Conclusões</a:t>
            </a:r>
            <a:endParaRPr/>
          </a:p>
        </p:txBody>
      </p:sp>
      <p:sp>
        <p:nvSpPr>
          <p:cNvPr id="344" name="Google Shape;344;p47"/>
          <p:cNvSpPr txBox="1"/>
          <p:nvPr>
            <p:ph idx="1" type="body"/>
          </p:nvPr>
        </p:nvSpPr>
        <p:spPr>
          <a:xfrm>
            <a:off x="471900" y="1813175"/>
            <a:ext cx="8222100" cy="29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Orçamentos de erros nos permitem achar um balanço entre </a:t>
            </a:r>
            <a:r>
              <a:rPr b="1" lang="pt-BR"/>
              <a:t>agilidade e resiliência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Usamos uma </a:t>
            </a:r>
            <a:r>
              <a:rPr b="1" lang="pt-BR"/>
              <a:t>linguagem única</a:t>
            </a:r>
            <a:r>
              <a:rPr lang="pt-BR"/>
              <a:t> para definir </a:t>
            </a:r>
            <a:r>
              <a:rPr b="1" lang="pt-BR"/>
              <a:t>alvos de disponibilidade</a:t>
            </a:r>
            <a:r>
              <a:rPr lang="pt-BR"/>
              <a:t> por toda cadeia do produto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t-BR"/>
              <a:t>Data driven</a:t>
            </a:r>
            <a:r>
              <a:rPr lang="pt-BR"/>
              <a:t> - dados ao invés de suposições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BR"/>
              <a:t>Temos mais assertividade ao analisar potenciais problemas / </a:t>
            </a:r>
            <a:r>
              <a:rPr b="1" lang="pt-BR"/>
              <a:t>menos incomodação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Temos vagas! </a:t>
            </a:r>
            <a:r>
              <a:rPr b="1" i="1" lang="pt-BR" sz="2400"/>
              <a:t>talentos.globo.com</a:t>
            </a:r>
            <a:br>
              <a:rPr b="1" lang="pt-BR" sz="2400"/>
            </a:b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pt-BR" sz="2400"/>
              <a:t>bit.ly/viernotalks</a:t>
            </a:r>
            <a:endParaRPr i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Guilherme Vierno</a:t>
            </a:r>
            <a:endParaRPr/>
          </a:p>
        </p:txBody>
      </p:sp>
      <p:sp>
        <p:nvSpPr>
          <p:cNvPr id="350" name="Google Shape;350;p48"/>
          <p:cNvSpPr txBox="1"/>
          <p:nvPr>
            <p:ph type="title"/>
          </p:nvPr>
        </p:nvSpPr>
        <p:spPr>
          <a:xfrm>
            <a:off x="471900" y="311809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endParaRPr/>
          </a:p>
        </p:txBody>
      </p:sp>
      <p:pic>
        <p:nvPicPr>
          <p:cNvPr id="351" name="Google Shape;3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2288" y="2755188"/>
            <a:ext cx="1660725" cy="103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